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  <p:sldId id="267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3"/>
    <p:restoredTop sz="94627"/>
  </p:normalViewPr>
  <p:slideViewPr>
    <p:cSldViewPr snapToGrid="0" snapToObjects="1">
      <p:cViewPr varScale="1">
        <p:scale>
          <a:sx n="87" d="100"/>
          <a:sy n="87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6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6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5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7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0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6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8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AD50-B891-2C41-8ABF-03AF4F548803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FE4-BDC3-254E-B610-6EBF4A1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2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www.researchgate.net/profile/Yurii_Aulchenko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 Poorten</a:t>
            </a:r>
          </a:p>
          <a:p>
            <a:r>
              <a:rPr lang="en-US" dirty="0" smtClean="0"/>
              <a:t>Postdoc, Knapp Lab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4988" y="1397135"/>
            <a:ext cx="6222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Computing Solutions: Genome- </a:t>
            </a:r>
          </a:p>
          <a:p>
            <a:r>
              <a:rPr lang="en-US" sz="3600" dirty="0"/>
              <a:t>Wide Association Study (GWAS) 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42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due to </a:t>
            </a:r>
            <a:r>
              <a:rPr lang="en-US" dirty="0" smtClean="0"/>
              <a:t>population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1451826"/>
            <a:ext cx="7229873" cy="506991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13" y="1364104"/>
            <a:ext cx="4299003" cy="5217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86687" y="6488668"/>
            <a:ext cx="373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Korte</a:t>
            </a:r>
            <a:r>
              <a:rPr lang="en-US" dirty="0" smtClean="0"/>
              <a:t> and Farlow Plant Methods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due to relatedness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60" y="1825625"/>
            <a:ext cx="6060279" cy="4351338"/>
          </a:xfrm>
        </p:spPr>
      </p:pic>
      <p:sp>
        <p:nvSpPr>
          <p:cNvPr id="7" name="Rectangle 6"/>
          <p:cNvSpPr/>
          <p:nvPr/>
        </p:nvSpPr>
        <p:spPr>
          <a:xfrm>
            <a:off x="10221512" y="6488668"/>
            <a:ext cx="1762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dirty="0" smtClean="0">
                <a:effectLst/>
                <a:latin typeface="Roboto" charset="0"/>
                <a:hlinkClick r:id="rId3"/>
              </a:rPr>
              <a:t>Yurii Aulchenko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McCouch</a:t>
            </a:r>
            <a:r>
              <a:rPr lang="en-US" dirty="0" smtClean="0"/>
              <a:t> et al. Rice dataset</a:t>
            </a:r>
          </a:p>
          <a:p>
            <a:pPr lvl="1"/>
            <a:r>
              <a:rPr lang="en-US" dirty="0" smtClean="0"/>
              <a:t>1568 accessions</a:t>
            </a:r>
          </a:p>
          <a:p>
            <a:pPr lvl="2"/>
            <a:r>
              <a:rPr lang="en-US" dirty="0" smtClean="0"/>
              <a:t>Subsets: RDP1, RDP2</a:t>
            </a:r>
          </a:p>
          <a:p>
            <a:pPr lvl="1"/>
            <a:r>
              <a:rPr lang="en-US" dirty="0" smtClean="0"/>
              <a:t>Genetic: 700,000 </a:t>
            </a:r>
            <a:r>
              <a:rPr lang="en-US" dirty="0"/>
              <a:t>SNPs </a:t>
            </a:r>
            <a:r>
              <a:rPr lang="en-US" dirty="0" smtClean="0"/>
              <a:t>or</a:t>
            </a:r>
            <a:r>
              <a:rPr lang="en-US" dirty="0"/>
              <a:t> ∼1 SNP every 0.54 kb across the rice </a:t>
            </a:r>
            <a:r>
              <a:rPr lang="en-US" dirty="0" smtClean="0"/>
              <a:t>genome</a:t>
            </a:r>
          </a:p>
          <a:p>
            <a:pPr lvl="2"/>
            <a:r>
              <a:rPr lang="en-US" dirty="0" smtClean="0"/>
              <a:t>File size &gt; 250 Mb</a:t>
            </a:r>
          </a:p>
          <a:p>
            <a:pPr lvl="2"/>
            <a:r>
              <a:rPr lang="en-US" dirty="0" smtClean="0"/>
              <a:t>IDs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Phenotype: Average Grain Length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89" y="5221936"/>
            <a:ext cx="1804948" cy="1636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89" y="4190865"/>
            <a:ext cx="7594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 filter samples and SNPs</a:t>
            </a:r>
          </a:p>
          <a:p>
            <a:pPr marL="0" indent="0">
              <a:buNone/>
            </a:pPr>
            <a:r>
              <a:rPr lang="en-US" dirty="0" smtClean="0"/>
              <a:t>plink --</a:t>
            </a:r>
            <a:r>
              <a:rPr lang="en-US" dirty="0" err="1" smtClean="0"/>
              <a:t>bfile</a:t>
            </a:r>
            <a:r>
              <a:rPr lang="en-US" dirty="0" smtClean="0"/>
              <a:t> HDRA-G6-4-RDP1-RDP2-NIAS --out HDRA-G6-4-RDP1-filter --keep RDP1_list2.txt --</a:t>
            </a:r>
            <a:r>
              <a:rPr lang="en-US" dirty="0" err="1" smtClean="0"/>
              <a:t>maf</a:t>
            </a:r>
            <a:r>
              <a:rPr lang="en-US" dirty="0" smtClean="0"/>
              <a:t> 0.05 --</a:t>
            </a:r>
            <a:r>
              <a:rPr lang="en-US" dirty="0" err="1" smtClean="0"/>
              <a:t>geno</a:t>
            </a:r>
            <a:r>
              <a:rPr lang="en-US" dirty="0" smtClean="0"/>
              <a:t> 0.05 --make-bed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# SNP thinning</a:t>
            </a:r>
          </a:p>
          <a:p>
            <a:pPr marL="0" indent="0">
              <a:buNone/>
            </a:pPr>
            <a:r>
              <a:rPr lang="en-US" dirty="0" smtClean="0"/>
              <a:t>plink --</a:t>
            </a:r>
            <a:r>
              <a:rPr lang="en-US" dirty="0" err="1" smtClean="0"/>
              <a:t>bfile</a:t>
            </a:r>
            <a:r>
              <a:rPr lang="en-US" dirty="0" smtClean="0"/>
              <a:t> HDRA-G6-4-RDP1-filter --out HDRA-G6-4-RDP1-filter2  --thin-count 75000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GWAS on a good day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363"/>
          <a:stretch/>
        </p:blipFill>
        <p:spPr>
          <a:xfrm>
            <a:off x="1404083" y="3130266"/>
            <a:ext cx="9078064" cy="2200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60071" y="6488668"/>
            <a:ext cx="3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McCouch</a:t>
            </a:r>
            <a:r>
              <a:rPr lang="en-US" dirty="0" smtClean="0"/>
              <a:t> et al. 2016 Nature Comm.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7997" y="2433574"/>
            <a:ext cx="5770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Aim: Find SNPs that influence the phenotype</a:t>
            </a:r>
          </a:p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1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GWAS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issues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Variability in genetic architecture of the trait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Power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requires large sample size to find small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effects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Which model (program) do I use? And how do I prepare my data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Population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structure</a:t>
            </a:r>
          </a:p>
          <a:p>
            <a:endParaRPr lang="en-US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Are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we finding causative SNPs?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Install R packages and load dataset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GWAS Background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drive the analyses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Bioconductor R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SNPRelate</a:t>
            </a:r>
            <a:endParaRPr lang="en-US" dirty="0" smtClean="0"/>
          </a:p>
          <a:p>
            <a:r>
              <a:rPr lang="en-US" dirty="0" err="1" smtClean="0"/>
              <a:t>GWAStools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source("https://</a:t>
            </a:r>
            <a:r>
              <a:rPr lang="en-US" dirty="0" err="1" smtClean="0"/>
              <a:t>bioconductor.org</a:t>
            </a:r>
            <a:r>
              <a:rPr lang="en-US" dirty="0" smtClean="0"/>
              <a:t>/</a:t>
            </a:r>
            <a:r>
              <a:rPr lang="en-US" dirty="0" err="1" smtClean="0"/>
              <a:t>biocLite.R</a:t>
            </a:r>
            <a:r>
              <a:rPr lang="en-US" dirty="0" smtClean="0"/>
              <a:t>")</a:t>
            </a:r>
          </a:p>
          <a:p>
            <a:pPr marL="0" indent="0">
              <a:buNone/>
            </a:pPr>
            <a:r>
              <a:rPr lang="en-US" dirty="0" err="1" smtClean="0"/>
              <a:t>biocLite</a:t>
            </a:r>
            <a:r>
              <a:rPr lang="en-US" dirty="0" smtClean="0"/>
              <a:t>("</a:t>
            </a:r>
            <a:r>
              <a:rPr lang="en-US" dirty="0" err="1" smtClean="0"/>
              <a:t>SNPRelate</a:t>
            </a:r>
            <a:r>
              <a:rPr lang="en-US" dirty="0" smtClean="0"/>
              <a:t>")</a:t>
            </a:r>
          </a:p>
          <a:p>
            <a:pPr marL="0" indent="0">
              <a:buNone/>
            </a:pPr>
            <a:r>
              <a:rPr lang="en-US" dirty="0" err="1" smtClean="0"/>
              <a:t>biocLite</a:t>
            </a:r>
            <a:r>
              <a:rPr lang="en-US" dirty="0" smtClean="0"/>
              <a:t>("</a:t>
            </a:r>
            <a:r>
              <a:rPr lang="en-US" dirty="0" err="1" smtClean="0"/>
              <a:t>GWASTools</a:t>
            </a:r>
            <a:r>
              <a:rPr lang="en-US" dirty="0" smtClean="0"/>
              <a:t>")</a:t>
            </a:r>
          </a:p>
          <a:p>
            <a:endParaRPr lang="en-US" dirty="0"/>
          </a:p>
          <a:p>
            <a:r>
              <a:rPr lang="en-US" dirty="0" smtClean="0"/>
              <a:t>Why not other programs? (TASSEL, plink, EMMAX,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8" y="1690688"/>
            <a:ext cx="5579749" cy="38327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19" y="1690688"/>
            <a:ext cx="5739343" cy="4025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3030" y="1263980"/>
            <a:ext cx="167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ricediversity.org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0319" y="5965902"/>
            <a:ext cx="298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Phenotype Dataset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04" y="5716279"/>
            <a:ext cx="1898438" cy="11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of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941" y="179347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Binary phenotype </a:t>
            </a:r>
            <a:r>
              <a:rPr lang="mr-IN" dirty="0" smtClean="0"/>
              <a:t>–</a:t>
            </a:r>
            <a:r>
              <a:rPr lang="en-US" dirty="0" smtClean="0"/>
              <a:t> case/control</a:t>
            </a:r>
          </a:p>
          <a:p>
            <a:pPr lvl="1"/>
            <a:r>
              <a:rPr lang="en-US" dirty="0" smtClean="0"/>
              <a:t>Allele counts (e.g. Chi-squared test, Fisher exact test)</a:t>
            </a:r>
          </a:p>
          <a:p>
            <a:pPr lvl="1"/>
            <a:r>
              <a:rPr lang="en-US" dirty="0" smtClean="0"/>
              <a:t>Cochran-Armitage trend test - null: zero slope</a:t>
            </a:r>
          </a:p>
          <a:p>
            <a:pPr lvl="1"/>
            <a:r>
              <a:rPr lang="en-US" dirty="0" smtClean="0"/>
              <a:t>Logistic regression</a:t>
            </a:r>
          </a:p>
          <a:p>
            <a:endParaRPr lang="en-US" dirty="0" smtClean="0"/>
          </a:p>
          <a:p>
            <a:r>
              <a:rPr lang="en-US" dirty="0" smtClean="0"/>
              <a:t>Continuous phenotype</a:t>
            </a:r>
          </a:p>
          <a:p>
            <a:pPr lvl="1"/>
            <a:r>
              <a:rPr lang="en-US" dirty="0" smtClean="0"/>
              <a:t>Linear regression</a:t>
            </a:r>
          </a:p>
          <a:p>
            <a:pPr lvl="1"/>
            <a:endParaRPr lang="en-US" dirty="0"/>
          </a:p>
          <a:p>
            <a:r>
              <a:rPr lang="en-US" dirty="0" smtClean="0"/>
              <a:t>Significance testing</a:t>
            </a:r>
          </a:p>
          <a:p>
            <a:pPr lvl="1"/>
            <a:r>
              <a:rPr lang="en-US" dirty="0"/>
              <a:t>5% </a:t>
            </a:r>
            <a:r>
              <a:rPr lang="en-US" dirty="0" err="1"/>
              <a:t>Bonferonni</a:t>
            </a:r>
            <a:r>
              <a:rPr lang="en-US" dirty="0"/>
              <a:t> </a:t>
            </a:r>
            <a:r>
              <a:rPr lang="en-US" dirty="0" smtClean="0"/>
              <a:t>correction (.05 / p tests)</a:t>
            </a:r>
          </a:p>
          <a:p>
            <a:pPr lvl="1"/>
            <a:r>
              <a:rPr lang="en-US" dirty="0" smtClean="0"/>
              <a:t>Heuristic </a:t>
            </a:r>
            <a:r>
              <a:rPr lang="en-US" dirty="0"/>
              <a:t>p=5e-8 threshold.</a:t>
            </a:r>
          </a:p>
        </p:txBody>
      </p:sp>
      <p:pic>
        <p:nvPicPr>
          <p:cNvPr id="4" name="Picture 42" descr="D:\My Pictures\nrg1916-f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39" y="1572266"/>
            <a:ext cx="2454779" cy="236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6439" y="6492655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Balding 2006 Nature Rev. Gen.</a:t>
            </a:r>
            <a:endParaRPr lang="en-US" dirty="0"/>
          </a:p>
        </p:txBody>
      </p:sp>
      <p:pic>
        <p:nvPicPr>
          <p:cNvPr id="6" name="Picture 43" descr="D:\My Pictures\nrg1916-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39" y="4110908"/>
            <a:ext cx="2512983" cy="220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architecture: rare variants of large effect, or common variants of small effect?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05" y="2653937"/>
            <a:ext cx="8924823" cy="3929938"/>
          </a:xfrm>
        </p:spPr>
      </p:pic>
      <p:sp>
        <p:nvSpPr>
          <p:cNvPr id="5" name="Rectangle 4"/>
          <p:cNvSpPr/>
          <p:nvPr/>
        </p:nvSpPr>
        <p:spPr>
          <a:xfrm>
            <a:off x="2032408" y="1849147"/>
            <a:ext cx="8332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</a:rPr>
              <a:t>The power of GWAS to identify a true association between a SNP and trait is dependent on the </a:t>
            </a:r>
            <a:r>
              <a:rPr lang="en-US" b="1" dirty="0" smtClean="0">
                <a:solidFill>
                  <a:srgbClr val="C00000"/>
                </a:solidFill>
                <a:effectLst/>
              </a:rPr>
              <a:t>phenotypic variance within the population explained by the SNP</a:t>
            </a:r>
            <a:r>
              <a:rPr lang="en-US" dirty="0" smtClean="0">
                <a:solidFill>
                  <a:srgbClr val="C00000"/>
                </a:solidFill>
                <a:effectLst/>
              </a:rPr>
              <a:t>.</a:t>
            </a:r>
            <a:r>
              <a:rPr lang="en-US" b="1" dirty="0" smtClean="0">
                <a:solidFill>
                  <a:srgbClr val="C00000"/>
                </a:solidFill>
                <a:effectLst/>
              </a:rPr>
              <a:t>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98560" y="6557668"/>
            <a:ext cx="373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Korte</a:t>
            </a:r>
            <a:r>
              <a:rPr lang="en-US" dirty="0" smtClean="0"/>
              <a:t> and Farlow Plant Methods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population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1762671"/>
            <a:ext cx="5041900" cy="3517900"/>
          </a:xfrm>
        </p:spPr>
      </p:pic>
      <p:sp>
        <p:nvSpPr>
          <p:cNvPr id="5" name="TextBox 4"/>
          <p:cNvSpPr txBox="1"/>
          <p:nvPr/>
        </p:nvSpPr>
        <p:spPr>
          <a:xfrm>
            <a:off x="1601831" y="5352554"/>
            <a:ext cx="91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 allele is overrepresented among cases but only because it is more frequent in population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5146" y="6492656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Balding 2006 Nature Rev. 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341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Avenir Book</vt:lpstr>
      <vt:lpstr>Calibri</vt:lpstr>
      <vt:lpstr>Calibri Light</vt:lpstr>
      <vt:lpstr>Mangal</vt:lpstr>
      <vt:lpstr>Roboto</vt:lpstr>
      <vt:lpstr>Arial</vt:lpstr>
      <vt:lpstr>Office Theme</vt:lpstr>
      <vt:lpstr>PowerPoint Presentation</vt:lpstr>
      <vt:lpstr>GWAS on a good day</vt:lpstr>
      <vt:lpstr>GWAS… issues</vt:lpstr>
      <vt:lpstr>Outline</vt:lpstr>
      <vt:lpstr>Bioconductor R packages</vt:lpstr>
      <vt:lpstr>Dataset</vt:lpstr>
      <vt:lpstr>Tests of association</vt:lpstr>
      <vt:lpstr>Genetic architecture: rare variants of large effect, or common variants of small effect?</vt:lpstr>
      <vt:lpstr>Problem of population structure</vt:lpstr>
      <vt:lpstr>Confounding due to population structure</vt:lpstr>
      <vt:lpstr>Confounding due to relatedness </vt:lpstr>
      <vt:lpstr>Data mgmt</vt:lpstr>
      <vt:lpstr>Data mgmt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J Poorten</dc:creator>
  <cp:lastModifiedBy>Thomas J Poorten</cp:lastModifiedBy>
  <cp:revision>22</cp:revision>
  <dcterms:created xsi:type="dcterms:W3CDTF">2017-02-02T17:04:34Z</dcterms:created>
  <dcterms:modified xsi:type="dcterms:W3CDTF">2018-02-08T20:44:01Z</dcterms:modified>
</cp:coreProperties>
</file>